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10">
  <p:sldMasterIdLst>
    <p:sldMasterId id="2147483660" r:id="rId1"/>
  </p:sldMasterIdLst>
  <p:notesMasterIdLst>
    <p:notesMasterId r:id="rId27"/>
  </p:notesMasterIdLst>
  <p:sldIdLst>
    <p:sldId id="312" r:id="rId2"/>
    <p:sldId id="432" r:id="rId3"/>
    <p:sldId id="431" r:id="rId4"/>
    <p:sldId id="433" r:id="rId5"/>
    <p:sldId id="434" r:id="rId6"/>
    <p:sldId id="435" r:id="rId7"/>
    <p:sldId id="436" r:id="rId8"/>
    <p:sldId id="446" r:id="rId9"/>
    <p:sldId id="437" r:id="rId10"/>
    <p:sldId id="439" r:id="rId11"/>
    <p:sldId id="440" r:id="rId12"/>
    <p:sldId id="441" r:id="rId13"/>
    <p:sldId id="447" r:id="rId14"/>
    <p:sldId id="448" r:id="rId15"/>
    <p:sldId id="449" r:id="rId16"/>
    <p:sldId id="450" r:id="rId17"/>
    <p:sldId id="451" r:id="rId18"/>
    <p:sldId id="452" r:id="rId19"/>
    <p:sldId id="453" r:id="rId20"/>
    <p:sldId id="454" r:id="rId21"/>
    <p:sldId id="455" r:id="rId22"/>
    <p:sldId id="456" r:id="rId23"/>
    <p:sldId id="442" r:id="rId24"/>
    <p:sldId id="457" r:id="rId25"/>
    <p:sldId id="443" r:id="rId26"/>
  </p:sldIdLst>
  <p:sldSz cx="12192000" cy="6858000"/>
  <p:notesSz cx="6797675" cy="9928225"/>
  <p:defaultTextStyle>
    <a:defPPr>
      <a:defRPr lang="kk-K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EAEAEA"/>
    <a:srgbClr val="CCECFF"/>
    <a:srgbClr val="E1F4FF"/>
    <a:srgbClr val="FEE8FB"/>
    <a:srgbClr val="F0F8FA"/>
    <a:srgbClr val="FFF7FE"/>
    <a:srgbClr val="E7E7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 autoAdjust="0"/>
    <p:restoredTop sz="96433" autoAdjust="0"/>
  </p:normalViewPr>
  <p:slideViewPr>
    <p:cSldViewPr snapToGrid="0">
      <p:cViewPr varScale="1">
        <p:scale>
          <a:sx n="51" d="100"/>
          <a:sy n="51" d="100"/>
        </p:scale>
        <p:origin x="970" y="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840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840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20404FAD-7E9E-4083-B556-F8EC02BD4A3D}" type="datetimeFigureOut">
              <a:rPr lang="kk-KZ" smtClean="0"/>
              <a:pPr/>
              <a:t>12.05.2020</a:t>
            </a:fld>
            <a:endParaRPr lang="kk-KZ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17" tIns="46058" rIns="92117" bIns="46058" rtlCol="0" anchor="ctr"/>
          <a:lstStyle/>
          <a:p>
            <a:endParaRPr lang="kk-KZ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288" y="4778009"/>
            <a:ext cx="5439101" cy="3908988"/>
          </a:xfrm>
          <a:prstGeom prst="rect">
            <a:avLst/>
          </a:prstGeom>
        </p:spPr>
        <p:txBody>
          <a:bodyPr vert="horz" lIns="92117" tIns="46058" rIns="92117" bIns="4605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817"/>
            <a:ext cx="2946247" cy="49840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26" y="9429817"/>
            <a:ext cx="2946246" cy="49840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02406821-E20B-4EAD-9251-D01A99312ADF}" type="slidenum">
              <a:rPr lang="kk-KZ" smtClean="0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538826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0221-6870-4F9B-A53F-54C385C9AC71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71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66A-3EFB-4ABB-A8D0-A528ECD93627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132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6EE-098A-4150-90AF-0E58F4ECEF3B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770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FD3-CF06-4562-B1BA-99048F79D808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131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A24B-E95E-49CB-AC09-1C048871E090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52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13E6-0B26-4566-8C51-4B064C6AD81C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994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C181-2D5C-4A3F-B7D0-4E63BAF42401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601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254F-F414-4291-A68A-14772CFD3ADE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728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F89B9-26CC-4157-8504-C2B3D3E1445F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78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E27-2A3E-44DD-971C-CECCCF311ECF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391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4618-0095-4815-9FA4-4D9198A17749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50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4D764-6DE9-4926-9D5B-6D1833BDA560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665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90134" y="1535224"/>
            <a:ext cx="87714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Особенности аттестации педагогических работников </a:t>
            </a:r>
          </a:p>
          <a:p>
            <a:pPr algn="ctr"/>
            <a:r>
              <a:rPr lang="kk-KZ" sz="40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ового формата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187829" y="6276860"/>
            <a:ext cx="1332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2020 г.</a:t>
            </a:r>
            <a:endParaRPr lang="ru-RU" sz="3200" dirty="0">
              <a:solidFill>
                <a:srgbClr val="4F81B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tella.Ibraeva\Desktop\attestacij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868" y="3384623"/>
            <a:ext cx="5648990" cy="205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8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10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Times New Roman"/>
                <a:ea typeface="Consolas"/>
              </a:rPr>
              <a:t>Общее время национального квалификационного тестирования составляет двести минут, </a:t>
            </a:r>
            <a:endParaRPr lang="ru-RU" sz="3600" dirty="0" smtClean="0">
              <a:solidFill>
                <a:schemeClr val="bg1"/>
              </a:solidFill>
              <a:latin typeface="Times New Roman"/>
              <a:ea typeface="Consolas"/>
            </a:endParaRP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/>
                <a:ea typeface="Consolas"/>
              </a:rPr>
              <a:t>для 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Consolas"/>
              </a:rPr>
              <a:t>предметов "Математика", "Физика", "Химия", "Информатика" - двести тридцать минут.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11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11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      Результат 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национального квалификационного тестирования действителен один год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.</a:t>
            </a: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254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12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           Результат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тестирования считается положительным при получении набранных баллов: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по направлению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"Содержание учебного предмета"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endParaRPr lang="kk-KZ" sz="2000" dirty="0" smtClean="0">
              <a:solidFill>
                <a:schemeClr val="bg1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     "педагог-модератор"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- 50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%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;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"педагог-эксперт"- 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60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%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;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"педагог-исследователь"-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70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%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;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"педагог-мастер"  - 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80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%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;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     по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направлению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"Педагогика, методика обучения"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endParaRPr lang="kk-KZ" sz="2000" dirty="0" smtClean="0">
              <a:solidFill>
                <a:schemeClr val="bg1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    "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педагог-модератор" - 30 % 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"педагог-эксперт" - 30 %;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"педагог-исследователь" - 30 %;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"педагог-мастер" - 30 %;</a:t>
            </a:r>
          </a:p>
          <a:p>
            <a:pPr algn="ctr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37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13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           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По 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каждому аттестуемому на очередную аттестацию на присвоение (подтверждение) квалификационных категорий экспертный совет выносит рекомендации соответствует (не соответствует) для дальнейшей 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аттестации.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6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14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   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По каждому аттестуемому аттестационная комиссия соответствующего уровня выносит одно из следующих 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решений: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1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) соответствует заявленной квалификационной категории;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2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) не соответствует заявленной квалификационной 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категории;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3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) соответствует квалификационной категории, ниже заявленной на одну ступень.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7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15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При 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очередной аттестации на присвоение квалификационной категории в случае принятия аттестационной комиссией решения "не соответствует заявляемой квалификационной категории" действующая квалификационная 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категория сохраняется.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20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16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При 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принятии аттестационной комиссией решения "не соответствует заявляемой квалификационной категории" при очередной аттестации на подтверждение действующая квалификационная категория снижается на один уровень.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1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17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Решение 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о снижении квалификационной категории, соответственно и оплаты труда оформляется приказом руководителя организации образования на основании решения аттестационной комиссии, соответствующего уровня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.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97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18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       В 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случае, если аттестуемый на очередную аттестацию на присвоение (подтверждение) квалификационных категорий не набрал баллы на заявленную категорию, он вправе участвовать на следующем этапе аттестации уровнем 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ниже.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99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19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       </a:t>
            </a:r>
            <a:r>
              <a:rPr lang="ru-RU" sz="32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В 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Times New Roman"/>
              </a:rPr>
              <a:t>случае истечения срока действия квалификационной категории педагогическим работникам и приравненным к ним лицам, которым до пенсии по возрасту остается не более четырех лет, имеющиеся у них квалификационные категории сохраняются до наступления пенсионного возраста согласно заявлению об освобождении от очередной аттестации (произвольная форма). Приказ о продлении срока действия квалификационной категории издает руководитель организации образования.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22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2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72343" y="3505599"/>
            <a:ext cx="3700631" cy="2807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Приказ Министра </a:t>
            </a:r>
            <a:r>
              <a:rPr lang="ru-RU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образования и науки Республики </a:t>
            </a:r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Казахстан</a:t>
            </a:r>
          </a:p>
          <a:p>
            <a:pPr algn="ctr"/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от</a:t>
            </a:r>
            <a:r>
              <a:rPr lang="ru-RU" sz="3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3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января </a:t>
            </a:r>
            <a:endParaRPr lang="ru-RU" sz="32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3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3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83 </a:t>
            </a:r>
            <a:endParaRPr lang="ru-RU" sz="3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82911" y="3505599"/>
            <a:ext cx="3788997" cy="2807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Приказ Министра </a:t>
            </a:r>
            <a:r>
              <a:rPr lang="ru-RU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образования и науки </a:t>
            </a:r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РК                                           от  </a:t>
            </a:r>
            <a:r>
              <a:rPr lang="ru-RU" sz="3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19.12.2019 года</a:t>
            </a:r>
          </a:p>
          <a:p>
            <a:pPr algn="ctr"/>
            <a:r>
              <a:rPr lang="ru-RU" sz="3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№ 539</a:t>
            </a:r>
            <a:endParaRPr lang="ru-RU" sz="3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2751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Правила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и 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условия проведения аттестации педагогических работников и приравненных к ним лиц, занимающих должности в организациях образования, реализующих общеобразовательные учебные программы дошкольного воспитания и обучения, начального, основного среднего и общего среднего образования, образовательные программы технического и профессионального, </a:t>
            </a:r>
            <a:r>
              <a:rPr lang="ru-RU" sz="2000" b="1" dirty="0" err="1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послесреднего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, дополнительного образования и специальные учебные программы, и иных гражданских служащих в области образования и науки</a:t>
            </a: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3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20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</a:t>
            </a:r>
            <a:r>
              <a:rPr lang="ru-RU" sz="32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Аттестуемые 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Times New Roman"/>
              </a:rPr>
              <a:t>пенсионного возраста, продолжающие осуществлять педагогическую деятельность после выхода на пенсию, аттестуются на общих основаниях. В случае отказа от аттестации на общих основаниях, квалификационная категория снижается на один уровень.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4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21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      На 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досрочную аттестацию через национальный квалификационный тест допускаются следующие категории лиц: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81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22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"</a:t>
            </a:r>
            <a:r>
              <a:rPr lang="en-US" sz="3600" dirty="0" err="1">
                <a:solidFill>
                  <a:schemeClr val="bg1"/>
                </a:solidFill>
                <a:latin typeface="Times New Roman"/>
                <a:ea typeface="Times New Roman"/>
              </a:rPr>
              <a:t>педагог-модератор</a:t>
            </a:r>
            <a:r>
              <a:rPr lang="en-US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"</a:t>
            </a:r>
            <a:endParaRPr lang="ru-RU" sz="36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chemeClr val="bg1"/>
                </a:solidFill>
                <a:latin typeface="Times New Roman"/>
                <a:ea typeface="Times New Roman"/>
              </a:rPr>
              <a:t>      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лица, окончившие среднее профессиональное (техническое и профессиональное, </a:t>
            </a:r>
            <a:r>
              <a:rPr lang="ru-RU" sz="2800" dirty="0" err="1">
                <a:solidFill>
                  <a:schemeClr val="bg1"/>
                </a:solidFill>
                <a:latin typeface="Times New Roman"/>
                <a:ea typeface="Times New Roman"/>
              </a:rPr>
              <a:t>послесреднее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), высшее учебное заведение с "отличием";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 лица, окончившие высшее учебное заведение с правом преподавания предмета (дисциплины) на английском языке, имеющие сертификат (удостоверение), подтверждающие знание английского языка не ниже уровня </a:t>
            </a:r>
            <a:r>
              <a:rPr lang="ru-RU" sz="2800" dirty="0" err="1">
                <a:solidFill>
                  <a:schemeClr val="bg1"/>
                </a:solidFill>
                <a:latin typeface="Times New Roman"/>
                <a:ea typeface="Times New Roman"/>
              </a:rPr>
              <a:t>В1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 (по шкале </a:t>
            </a:r>
            <a:r>
              <a:rPr lang="en-US" sz="2800" dirty="0">
                <a:solidFill>
                  <a:schemeClr val="bg1"/>
                </a:solidFill>
                <a:latin typeface="Times New Roman"/>
                <a:ea typeface="Times New Roman"/>
              </a:rPr>
              <a:t>CEFR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);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 лица, впервые принятые на работу в организаций образования после завершения высшего учебного заведения.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04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23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  <a:latin typeface="Times New Roman"/>
                <a:ea typeface="Times New Roman"/>
              </a:rPr>
              <a:t>"</a:t>
            </a:r>
            <a:r>
              <a:rPr lang="en-US" sz="2800" dirty="0" err="1">
                <a:solidFill>
                  <a:schemeClr val="bg1"/>
                </a:solidFill>
                <a:latin typeface="Times New Roman"/>
                <a:ea typeface="Times New Roman"/>
              </a:rPr>
              <a:t>педагог-эксперт</a:t>
            </a:r>
            <a:r>
              <a:rPr lang="en-US" sz="2800" dirty="0">
                <a:solidFill>
                  <a:schemeClr val="bg1"/>
                </a:solidFill>
                <a:latin typeface="Times New Roman"/>
                <a:ea typeface="Times New Roman"/>
              </a:rPr>
              <a:t>":</a:t>
            </a: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/>
                <a:ea typeface="Times New Roman"/>
              </a:rPr>
              <a:t>      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лица, подготовившие победителей предметных олимпиад, творческих, профессиональных конкурсов, научных, спортивных соревнований городского (районного) уровня;</a:t>
            </a:r>
            <a:endParaRPr lang="ru-RU" sz="16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 лица, являющиеся победителями профессиональных конкурсов, городского (районного) уровня;</a:t>
            </a:r>
            <a:endParaRPr lang="ru-RU" sz="16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 лица, обобщившие собственный педагогический опыт на областном уровне (городов </a:t>
            </a:r>
            <a:r>
              <a:rPr lang="ru-RU" sz="2000" dirty="0" err="1">
                <a:solidFill>
                  <a:schemeClr val="bg1"/>
                </a:solidFill>
                <a:latin typeface="Times New Roman"/>
                <a:ea typeface="Times New Roman"/>
              </a:rPr>
              <a:t>Нур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-Султан, Алматы и Шымкент);</a:t>
            </a:r>
            <a:endParaRPr lang="ru-RU" sz="16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 лица, являющиеся выпускниками программы "</a:t>
            </a:r>
            <a:r>
              <a:rPr lang="ru-RU" sz="2000" dirty="0" err="1">
                <a:solidFill>
                  <a:schemeClr val="bg1"/>
                </a:solidFill>
                <a:latin typeface="Times New Roman"/>
                <a:ea typeface="Times New Roman"/>
              </a:rPr>
              <a:t>Болашақ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";</a:t>
            </a:r>
            <a:endParaRPr lang="ru-RU" sz="16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 лица, имеющие ученую степень кандидата наук/доктора или доктора </a:t>
            </a:r>
            <a:r>
              <a:rPr lang="en-US" sz="2000" dirty="0">
                <a:solidFill>
                  <a:schemeClr val="bg1"/>
                </a:solidFill>
                <a:latin typeface="Times New Roman"/>
                <a:ea typeface="Times New Roman"/>
              </a:rPr>
              <a:t>PhD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 и стаж педагогической работы не менее двух лет.</a:t>
            </a:r>
            <a:endParaRPr lang="ru-RU" sz="16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 лица, владеющие английским языком на уровне не ниже </a:t>
            </a:r>
            <a:r>
              <a:rPr lang="en-US" sz="2000" dirty="0">
                <a:solidFill>
                  <a:schemeClr val="bg1"/>
                </a:solidFill>
                <a:latin typeface="Times New Roman"/>
                <a:ea typeface="Times New Roman"/>
              </a:rPr>
              <a:t>B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2 (по шкале </a:t>
            </a:r>
            <a:r>
              <a:rPr lang="en-US" sz="2000" dirty="0">
                <a:solidFill>
                  <a:schemeClr val="bg1"/>
                </a:solidFill>
                <a:latin typeface="Times New Roman"/>
                <a:ea typeface="Times New Roman"/>
              </a:rPr>
              <a:t>CEFR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) и преподающие предметы на английском языке;</a:t>
            </a:r>
            <a:endParaRPr lang="ru-RU" sz="16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 лица, перешедшие на педагогическую работу в организации образования из высшего учебного заведения, имеющие стаж педагогической работы не менее двух лет;</a:t>
            </a:r>
            <a:endParaRPr lang="ru-RU" sz="16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 лица, являющиеся мастерами спорта международного класса по профилирующему предмету.</a:t>
            </a:r>
            <a:endParaRPr lang="ru-RU" sz="16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.</a:t>
            </a:r>
            <a:endParaRPr lang="ru-RU" sz="2000" dirty="0">
              <a:solidFill>
                <a:schemeClr val="bg1"/>
              </a:solidFill>
              <a:effectLst/>
              <a:latin typeface="Times New Roman" pitchFamily="18" charset="0"/>
              <a:ea typeface="Consolas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84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24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chemeClr val="bg1"/>
                </a:solidFill>
                <a:latin typeface="Times New Roman"/>
                <a:ea typeface="Times New Roman"/>
              </a:rPr>
              <a:t>"</a:t>
            </a:r>
            <a:r>
              <a:rPr lang="en-US" sz="2400" dirty="0" err="1">
                <a:solidFill>
                  <a:schemeClr val="bg1"/>
                </a:solidFill>
                <a:latin typeface="Times New Roman"/>
                <a:ea typeface="Times New Roman"/>
              </a:rPr>
              <a:t>педагог-исследователь</a:t>
            </a:r>
            <a:r>
              <a:rPr lang="en-US" sz="2400" dirty="0">
                <a:solidFill>
                  <a:schemeClr val="bg1"/>
                </a:solidFill>
                <a:latin typeface="Times New Roman"/>
                <a:ea typeface="Times New Roman"/>
              </a:rPr>
              <a:t>":</a:t>
            </a:r>
            <a:endParaRPr lang="ru-RU" sz="24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chemeClr val="bg1"/>
                </a:solidFill>
                <a:latin typeface="Times New Roman"/>
                <a:ea typeface="Times New Roman"/>
              </a:rPr>
              <a:t>      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лица, подготовившие победителей предметных олимпиад, творческих, конкурсов, научных, спортивных соревнований областного уровня или участников республиканского или международного уровня;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 лица, являющиеся победителями профессиональных конкурсов областного уровня, или участниками республиканского или международного уровня;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 лица, являющиеся выпускниками программы "</a:t>
            </a:r>
            <a:r>
              <a:rPr lang="ru-RU" sz="2400" dirty="0" err="1">
                <a:solidFill>
                  <a:schemeClr val="bg1"/>
                </a:solidFill>
                <a:latin typeface="Times New Roman"/>
                <a:ea typeface="Times New Roman"/>
              </a:rPr>
              <a:t>Болашақ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";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 лица, обобщившие собственный педагогический опыт на республиканском уровне;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 лица, имеющие ученую степень кандидата наук/доктора или доктора </a:t>
            </a:r>
            <a:r>
              <a:rPr lang="en-US" sz="2400" dirty="0">
                <a:solidFill>
                  <a:schemeClr val="bg1"/>
                </a:solidFill>
                <a:latin typeface="Times New Roman"/>
                <a:ea typeface="Times New Roman"/>
              </a:rPr>
              <a:t>PhD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 и стаж педагогической работы не менее трех лет.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.</a:t>
            </a:r>
            <a:endParaRPr lang="ru-RU" sz="2400" dirty="0">
              <a:solidFill>
                <a:schemeClr val="bg1"/>
              </a:solidFill>
              <a:effectLst/>
              <a:latin typeface="Times New Roman" pitchFamily="18" charset="0"/>
              <a:ea typeface="Consolas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63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25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08039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3600" dirty="0">
                <a:solidFill>
                  <a:schemeClr val="bg1"/>
                </a:solidFill>
                <a:latin typeface="Times New Roman"/>
                <a:ea typeface="Times New Roman"/>
              </a:rPr>
              <a:t>"</a:t>
            </a:r>
            <a:r>
              <a:rPr lang="en-US" sz="3600" dirty="0" err="1">
                <a:solidFill>
                  <a:schemeClr val="bg1"/>
                </a:solidFill>
                <a:latin typeface="Times New Roman"/>
                <a:ea typeface="Times New Roman"/>
              </a:rPr>
              <a:t>педагог-мастер</a:t>
            </a:r>
            <a:r>
              <a:rPr lang="en-US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"</a:t>
            </a:r>
            <a:endParaRPr lang="ru-RU" sz="36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en-US" sz="2800" dirty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лица, подготовившие победителей предметных олимпиад, творческих конкурсов, научных, спортивных соревнований республиканского уровня или участников международного уровня;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 лица, являющиеся победителями профессиональных конкурсов республиканского уровня или участниками международного уровня;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  <a:latin typeface="Times New Roman"/>
                <a:ea typeface="Times New Roman"/>
              </a:rPr>
              <a:t>     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 лица, обобщившие собственный педагогический опыт на международном уровне, системно использующие в педагогической практике научно обоснованные методы, авторские технологии обучения и воспитания.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800" dirty="0">
              <a:solidFill>
                <a:schemeClr val="bg1"/>
              </a:solidFill>
              <a:effectLst/>
              <a:latin typeface="Times New Roman" pitchFamily="18" charset="0"/>
              <a:ea typeface="Consolas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98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3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3948" y="1118795"/>
            <a:ext cx="9230061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Очередная аттестация аттестуемых на присвоение (подтверждение) квалификационных категорий осуществляется в два этапа: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1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) первый этап - национальное квалификационное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тестирование;</a:t>
            </a:r>
            <a:endParaRPr lang="ru-RU" sz="3200" dirty="0" smtClean="0">
              <a:solidFill>
                <a:prstClr val="black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                2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) второй этап - комплексное аналитическое обобщение итогов деятельности.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58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4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Очередная аттестация аттестуемых на присвоение (подтверждение) квалификационных категорий проводится на основании заявления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Consolas"/>
              </a:rPr>
              <a:t>:</a:t>
            </a:r>
            <a:endParaRPr lang="ru-RU" sz="3600" dirty="0">
              <a:solidFill>
                <a:schemeClr val="bg1"/>
              </a:solidFill>
              <a:effectLst/>
              <a:latin typeface="Consolas"/>
              <a:ea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2759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5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solidFill>
                <a:srgbClr val="000000"/>
              </a:solidFill>
              <a:latin typeface="Times New Roman"/>
              <a:ea typeface="Consolas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"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педагог-модератор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"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лица, имеющие высшее педагогическое и профессиональное или техническое и профессиональное образование по специальности, педагогический стаж не менее двух лет, соответствующие следующим профессиональным компетенциям: соответствует общим требованиям квалификационной категории "педагог", кроме того использует инновационные формы, методы и средства обучения, обобщает опыт на уровне организации образования, имеет участников олимпиад, конкурсов, соревнований на уровне организации образования;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solidFill>
                <a:schemeClr val="bg1"/>
              </a:solidFill>
              <a:latin typeface="Consolas"/>
              <a:ea typeface="Consolas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02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6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3"/>
            <a:ext cx="10284908" cy="6302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педагог-эксперт»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лица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, имеющие высшее педагогическое и профессиональное или техническое и профессиональное образование по специальности, педагогический стаж не менее 3 лет, соответствующим следующим профессиональным компетенциям: соответствует общим требованиям квалификационной категории "педагог-модератор", кроме того владеет навыками анализа организованной учебной деятельности, осуществляет наставничество и конструктивно определяет приоритеты профессионального развития: собственного и коллег на уровне организации образования, обобщает опыт на уровне района/города, имеет участников олимпиад, конкурсов, соревнований на уровне района/города;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</a:t>
            </a:r>
            <a:endParaRPr lang="ru-RU" sz="2000" dirty="0">
              <a:solidFill>
                <a:schemeClr val="bg1"/>
              </a:solidFill>
              <a:effectLst/>
              <a:latin typeface="Times New Roman" pitchFamily="18" charset="0"/>
              <a:ea typeface="Consolas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06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7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51069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"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педагог-исследователь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"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лица, имеющие высшее педагогическое и профессиональное или техническое и профессиональное образование по специальности, педагогический стаж не менее 4 лет, соответствующие следующим профессиональным компетенциям: соответствует общим требованиям квалификационной категории "педагог-эксперт", кроме того владеет навыками исследования урока и разработки инструментов оценивания, обеспечивает развитие исследовательских навыков обучающихся, осуществляет наставничество и конструктивно определяет стратегии развития в педагогическом сообществе на уровне района, города, обобщает опыт на уровне области/городов </a:t>
            </a:r>
            <a:r>
              <a:rPr lang="ru-RU" sz="2400" dirty="0" err="1">
                <a:solidFill>
                  <a:schemeClr val="bg1"/>
                </a:solidFill>
                <a:latin typeface="Times New Roman"/>
                <a:ea typeface="Times New Roman"/>
              </a:rPr>
              <a:t>Нур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-Султан, Алматы и Шымкента, наличие участников олимпиад, конкурсов, соревнований на уровне области/городов </a:t>
            </a:r>
            <a:r>
              <a:rPr lang="ru-RU" sz="2400" dirty="0" err="1">
                <a:solidFill>
                  <a:schemeClr val="bg1"/>
                </a:solidFill>
                <a:latin typeface="Times New Roman"/>
                <a:ea typeface="Times New Roman"/>
              </a:rPr>
              <a:t>Нур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-Султан, Алматы и Шымкента;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solidFill>
                <a:schemeClr val="bg1"/>
              </a:solidFill>
              <a:effectLst/>
              <a:latin typeface="Times New Roman" pitchFamily="18" charset="0"/>
              <a:ea typeface="Consolas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01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8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51069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"</a:t>
            </a:r>
            <a:r>
              <a:rPr lang="en-US" sz="3600" dirty="0" err="1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педагог-мастер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"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ea typeface="Consolas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ea typeface="Consolas"/>
                <a:cs typeface="Times New Roman" pitchFamily="18" charset="0"/>
              </a:rPr>
              <a:t>     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лица, имеющие высшее педагогическое и профессиональное или техническое и профессиональное образование по специальности, педагогический стаж не менее 5 лет, соответствующие к следующим профессиональным компетенциям: соответствует общим требованиям квалификационной категории "педагог-исследователь", кроме того имеет авторскую программу или является автором (соавтором) изданных учебников, учебно-методических пособий, получивших одобрение на Республиканском учебно-методическом совете, обеспечивает развитие навыков научного проектирования, осуществляет наставничество и планирует развитие сети профессионального сообщества на уровне области, является участником республиканских и международных конкурсов и олимпиад или подготовил участников республиканских и международных конкурсов и олимпиад.</a:t>
            </a:r>
            <a:endParaRPr lang="ru-RU" sz="2400" dirty="0">
              <a:solidFill>
                <a:schemeClr val="bg1"/>
              </a:solidFill>
              <a:effectLst/>
              <a:latin typeface="Times New Roman" pitchFamily="18" charset="0"/>
              <a:ea typeface="Consolas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04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99033" y="6492875"/>
            <a:ext cx="2844800" cy="365125"/>
          </a:xfrm>
        </p:spPr>
        <p:txBody>
          <a:bodyPr/>
          <a:lstStyle/>
          <a:p>
            <a:fld id="{290F8FE1-D312-4C01-8616-14340EB4CBE8}" type="slidenum">
              <a:rPr lang="ru-RU" sz="18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</a:rPr>
              <a:pPr/>
              <a:t>9</a:t>
            </a:fld>
            <a:endParaRPr lang="ru-RU" sz="1800">
              <a:solidFill>
                <a:prstClr val="black">
                  <a:tint val="7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492" y="313764"/>
            <a:ext cx="10284908" cy="6033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    Прием 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заявлений для участия в национальном квалификационном тестировании проводится организациями, определяемыми уполномоченным органом, не менее чем за 15 календарных дней до начала проведения тестирования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.</a:t>
            </a:r>
            <a:endParaRPr lang="ru-RU" sz="3600" dirty="0">
              <a:solidFill>
                <a:schemeClr val="bg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305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6543</TotalTime>
  <Words>615</Words>
  <Application>Microsoft Office PowerPoint</Application>
  <PresentationFormat>Широкоэкранный</PresentationFormat>
  <Paragraphs>103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Century Gothic</vt:lpstr>
      <vt:lpstr>Consolas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Zhanbota</dc:creator>
  <cp:lastModifiedBy>111</cp:lastModifiedBy>
  <cp:revision>833</cp:revision>
  <cp:lastPrinted>2020-01-28T08:19:29Z</cp:lastPrinted>
  <dcterms:created xsi:type="dcterms:W3CDTF">2015-09-16T09:12:39Z</dcterms:created>
  <dcterms:modified xsi:type="dcterms:W3CDTF">2020-05-12T05:53:56Z</dcterms:modified>
</cp:coreProperties>
</file>